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loniyosminog@gmail.com" initials="z" lastIdx="1" clrIdx="0">
    <p:extLst>
      <p:ext uri="{19B8F6BF-5375-455C-9EA6-DF929625EA0E}">
        <p15:presenceInfo xmlns:p15="http://schemas.microsoft.com/office/powerpoint/2012/main" userId="917df1cc98877d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E86"/>
    <a:srgbClr val="8ECAB9"/>
    <a:srgbClr val="008993"/>
    <a:srgbClr val="01A9BA"/>
    <a:srgbClr val="00A7B9"/>
    <a:srgbClr val="D6D6D6"/>
    <a:srgbClr val="E5E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5FAC6F-8D7F-4F60-AF74-6A9DBB959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031A1A-37A9-49B7-A161-E065E2657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FD983C-637E-4725-B55E-BAD51998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92C63A-497F-4DC1-A1F2-4394342F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D3BBE-7884-4B8C-B0A6-C7D3F975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06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4282-0790-456E-B454-25EAB2AC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7F3F9A-BD89-4C90-9CA7-01BEB8D28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793CC8-7705-4733-A853-BC8A9AD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0CD0FA-B5C8-4A0B-AC83-2560B086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A57BB6-9023-4651-94B8-E6BC0CB3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41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4CEF519-497C-4BBF-AC40-E76EC33C6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4C02E0-6DDB-49C3-9FF2-B62E967C8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1FD4C7-3D16-4D1B-8C0F-10B11438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7935C9-DD1C-4772-AA35-5CB603D9E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DB0B6D-56CF-4479-A408-0B1CD4FE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22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D7EAA-8A98-414A-8D84-DCF83A69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A888C-A4DF-4FC6-8211-5D47B4617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DB45C-BDDF-4A8C-BD7A-02B5FD97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C84B98-E9BA-4783-A902-3F694DE8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1CB2CC-3FC0-4637-9685-24FAE789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2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36328-5DCE-4364-A15E-2C87469D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A2AC65-BE0D-45E6-89A9-AB7C63BAB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7DFD3F-3E15-482B-90A5-D10CA656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BD1A22-848E-464C-AF4D-89D5FDC4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A7B488-74AC-4BBA-8B79-ACBB2725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BE85B2-8DC5-44D4-9646-32E46F62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48E48F-FE12-41B9-9685-04DF04AC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0A32ED-9548-4934-BA26-9FC3061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12D5F2-466E-42F7-B382-0F509964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DCEDCA-94A5-4E6B-98F3-2D9C7FF8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CC1580-D42D-49CC-B755-8762EAFE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77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955F5-D81A-45AF-B6B6-29470328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05CCB2-2CEE-4452-B297-8FC63F059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601C8C-1A3C-4722-BEE8-BD415BF27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EAC1E5-4795-45A0-AE5B-055687BB0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6E464AE-31D1-49ED-B726-D72BD114A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03F250-733C-493B-A376-8930139B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319E5EA-B423-4C49-8E77-436A5970D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C3586D7-E586-4ED0-B66B-13DABBB8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1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1A3EC-108B-40CF-8EEB-F0DB5027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14F0F1-5A65-4BB1-A008-9F19E0664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51551E3-760A-4262-A1C9-0A506F28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E160EB-CD24-4CFE-BDE8-5E0DBD4E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046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2E0E55F-E915-4C30-BF07-093CC466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680CE28-9C93-4799-9147-792750CAC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A3DCC4-5686-4425-8D02-E680E4F2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05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C8210-0520-4E96-8243-2919221DB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676F00-7112-4391-990C-0115B475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2E90A3-0E91-4669-B1BE-814468EC9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2E3981-5171-4224-A8AE-541D1145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26C33A-A121-4F95-83D9-61D6E535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19CC39-C155-4882-90E2-17DA0ACF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90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A4A2E-C33C-4CC0-8386-E0EFC049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8B660C-5452-4E78-B6EE-68C1FC809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EF7352-DFC6-4518-9944-B20E92FF7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36671E-81ED-452B-9923-A9379F06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60C308-434A-4B10-A922-B4B17A38E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08787F-F2C0-4033-8D78-31BBEDE7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17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8DECA-7831-491A-9E1B-37CEF403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27F3EA-1E7A-4211-A724-9AEE55623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0F21C2-48B5-4EBB-89E9-F532E4CEC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D2377-FF68-4E8F-A95A-20B9B35CA63C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2A2E1-9749-45C1-A9A8-3446D93C1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060B1F-5C92-46B8-A322-EDC2CC306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01EAC-0912-42EC-8BEF-33FDFC069A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26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594C29-9529-4CB7-AF97-B936AF0F1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9525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55129-AD3A-4D1A-A47B-1E366DBC1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75" y="1041400"/>
            <a:ext cx="5988425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Дизайнер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 </a:t>
            </a:r>
            <a:r>
              <a:rPr lang="ru-RU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интерфейсов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D71599-B84B-496A-81BE-F1EF8880B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75" y="3487738"/>
            <a:ext cx="4572000" cy="1655762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Подготовил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Богданов Ренат</a:t>
            </a:r>
          </a:p>
        </p:txBody>
      </p:sp>
    </p:spTree>
    <p:extLst>
      <p:ext uri="{BB962C8B-B14F-4D97-AF65-F5344CB8AC3E}">
        <p14:creationId xmlns:p14="http://schemas.microsoft.com/office/powerpoint/2010/main" val="306034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C858F53-F7CD-436E-83D0-86D7550DC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803" y="2342859"/>
            <a:ext cx="8974394" cy="2455281"/>
          </a:xfrm>
        </p:spPr>
        <p:txBody>
          <a:bodyPr>
            <a:normAutofit fontScale="90000"/>
          </a:bodyPr>
          <a:lstStyle/>
          <a:p>
            <a:br>
              <a:rPr lang="ru-RU" sz="5400" dirty="0"/>
            </a:br>
            <a:r>
              <a:rPr lang="ru-RU" sz="60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Спасибо за внимание!</a:t>
            </a:r>
            <a:br>
              <a:rPr lang="ru-RU" sz="67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</a:br>
            <a:endParaRPr lang="ru-RU" sz="6700" b="1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291C252E-827E-4C33-9ADC-997EAC6BC765}"/>
              </a:ext>
            </a:extLst>
          </p:cNvPr>
          <p:cNvSpPr txBox="1">
            <a:spLocks/>
          </p:cNvSpPr>
          <p:nvPr/>
        </p:nvSpPr>
        <p:spPr>
          <a:xfrm>
            <a:off x="1385768" y="3895707"/>
            <a:ext cx="7256787" cy="5968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Презентацию подготовил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Богданов Ренат, 2023 год</a:t>
            </a:r>
          </a:p>
        </p:txBody>
      </p:sp>
    </p:spTree>
    <p:extLst>
      <p:ext uri="{BB962C8B-B14F-4D97-AF65-F5344CB8AC3E}">
        <p14:creationId xmlns:p14="http://schemas.microsoft.com/office/powerpoint/2010/main" val="174637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1FC153-307B-4646-AEA1-F80D75575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24" y="1165505"/>
            <a:ext cx="5347447" cy="53474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D3A89-4365-482A-A1F4-CE8A45A7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538"/>
            <a:ext cx="10473373" cy="1320240"/>
          </a:xfrm>
        </p:spPr>
        <p:txBody>
          <a:bodyPr>
            <a:normAutofit fontScale="90000"/>
          </a:bodyPr>
          <a:lstStyle/>
          <a:p>
            <a:br>
              <a:rPr lang="ru-RU" dirty="0"/>
            </a:br>
            <a:r>
              <a:rPr lang="ru-RU" sz="49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Профессия </a:t>
            </a:r>
            <a:r>
              <a:rPr lang="en-US" sz="49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“</a:t>
            </a:r>
            <a:r>
              <a:rPr lang="ru-RU" sz="49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дизайнер интерфейсов</a:t>
            </a:r>
            <a:r>
              <a:rPr lang="en-US" sz="49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”</a:t>
            </a:r>
            <a:br>
              <a:rPr lang="ru-RU" sz="67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</a:br>
            <a:endParaRPr lang="ru-RU" sz="6700" b="1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32B3DF-855A-4FAC-A2FD-F3F6C5788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4334436" cy="4351338"/>
          </a:xfrm>
        </p:spPr>
        <p:txBody>
          <a:bodyPr/>
          <a:lstStyle/>
          <a:p>
            <a:pPr indent="0" algn="l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Основная цель профессии: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Проектирование, графический дизайн и юзабилити-исследование интерактивных пользовательских интерфейсов, обеспечивающих высокие эксплуатационные (эргономические) характеристики программных продуктов и систем.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13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6CDDCB7-5D9C-4079-994B-5F1FCA6CB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06"/>
          <a:stretch/>
        </p:blipFill>
        <p:spPr>
          <a:xfrm>
            <a:off x="158375" y="1145406"/>
            <a:ext cx="11875247" cy="5163226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76BB669-821F-4B51-9159-B221C2B2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55" y="927103"/>
            <a:ext cx="3500931" cy="543486"/>
          </a:xfrm>
        </p:spPr>
        <p:txBody>
          <a:bodyPr>
            <a:normAutofit fontScale="90000"/>
          </a:bodyPr>
          <a:lstStyle/>
          <a:p>
            <a:pPr algn="ctr"/>
            <a:br>
              <a:rPr lang="ru-RU" dirty="0"/>
            </a:br>
            <a:r>
              <a:rPr lang="ru-RU" sz="49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Зарплаты</a:t>
            </a:r>
            <a:br>
              <a:rPr lang="ru-RU" sz="67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</a:br>
            <a:endParaRPr lang="ru-RU" sz="6700" b="1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8AA00-989F-4177-B58F-AF5F18121BF2}"/>
              </a:ext>
            </a:extLst>
          </p:cNvPr>
          <p:cNvSpPr txBox="1">
            <a:spLocks/>
          </p:cNvSpPr>
          <p:nvPr/>
        </p:nvSpPr>
        <p:spPr>
          <a:xfrm>
            <a:off x="7422776" y="6129057"/>
            <a:ext cx="4698805" cy="543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ru-RU" dirty="0"/>
            </a:br>
            <a:r>
              <a:rPr lang="ru-RU" sz="96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Источник</a:t>
            </a:r>
            <a:r>
              <a:rPr lang="en-US" sz="96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: </a:t>
            </a:r>
            <a:r>
              <a:rPr lang="ru-RU" sz="9600" b="1" dirty="0" err="1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Хабр.Карьера</a:t>
            </a:r>
            <a:br>
              <a:rPr lang="ru-RU" sz="67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</a:br>
            <a:endParaRPr lang="ru-RU" sz="6700" b="1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70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Овал 54">
            <a:extLst>
              <a:ext uri="{FF2B5EF4-FFF2-40B4-BE49-F238E27FC236}">
                <a16:creationId xmlns:a16="http://schemas.microsoft.com/office/drawing/2014/main" id="{D4FBD4D3-76B7-4ECB-9596-BE639BFCC78A}"/>
              </a:ext>
            </a:extLst>
          </p:cNvPr>
          <p:cNvSpPr/>
          <p:nvPr/>
        </p:nvSpPr>
        <p:spPr>
          <a:xfrm>
            <a:off x="-1959887" y="-2344511"/>
            <a:ext cx="6299200" cy="6299200"/>
          </a:xfrm>
          <a:prstGeom prst="ellipse">
            <a:avLst/>
          </a:prstGeom>
          <a:solidFill>
            <a:srgbClr val="8ECA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Соединитель: изогнутый 43">
            <a:extLst>
              <a:ext uri="{FF2B5EF4-FFF2-40B4-BE49-F238E27FC236}">
                <a16:creationId xmlns:a16="http://schemas.microsoft.com/office/drawing/2014/main" id="{5E2EEB88-F724-465F-928D-E6920CCF4C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62793" y="1412223"/>
            <a:ext cx="1830681" cy="1403927"/>
          </a:xfrm>
          <a:prstGeom prst="curvedConnector3">
            <a:avLst>
              <a:gd name="adj1" fmla="val 38900"/>
            </a:avLst>
          </a:prstGeom>
          <a:ln w="57150">
            <a:solidFill>
              <a:srgbClr val="8EC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2F3688BE-D99B-4981-BD09-6F2EA575C1E7}"/>
              </a:ext>
            </a:extLst>
          </p:cNvPr>
          <p:cNvSpPr/>
          <p:nvPr/>
        </p:nvSpPr>
        <p:spPr>
          <a:xfrm rot="13469305">
            <a:off x="7876513" y="781644"/>
            <a:ext cx="1727200" cy="144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19E1C52-4AEF-4766-BB3A-4B5696DF1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r="17940"/>
          <a:stretch/>
        </p:blipFill>
        <p:spPr>
          <a:xfrm>
            <a:off x="8048447" y="3154403"/>
            <a:ext cx="3903407" cy="3703598"/>
          </a:xfrm>
          <a:prstGeom prst="rect">
            <a:avLst/>
          </a:prstGeom>
        </p:spPr>
      </p:pic>
      <p:cxnSp>
        <p:nvCxnSpPr>
          <p:cNvPr id="33" name="Соединитель: изогнутый 32">
            <a:extLst>
              <a:ext uri="{FF2B5EF4-FFF2-40B4-BE49-F238E27FC236}">
                <a16:creationId xmlns:a16="http://schemas.microsoft.com/office/drawing/2014/main" id="{EA8E302E-A5E1-4E5D-AD6E-A39610E39A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60071" y="3443288"/>
            <a:ext cx="2828241" cy="2000718"/>
          </a:xfrm>
          <a:prstGeom prst="curvedConnector3">
            <a:avLst>
              <a:gd name="adj1" fmla="val 50000"/>
            </a:avLst>
          </a:prstGeom>
          <a:ln w="57150">
            <a:solidFill>
              <a:srgbClr val="8EC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29998D7-D30F-4E0D-ACB4-3BF58BD0A675}"/>
              </a:ext>
            </a:extLst>
          </p:cNvPr>
          <p:cNvSpPr/>
          <p:nvPr/>
        </p:nvSpPr>
        <p:spPr>
          <a:xfrm rot="13469305">
            <a:off x="6172080" y="3552939"/>
            <a:ext cx="1727200" cy="144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Соединитель: изогнутый 22">
            <a:extLst>
              <a:ext uri="{FF2B5EF4-FFF2-40B4-BE49-F238E27FC236}">
                <a16:creationId xmlns:a16="http://schemas.microsoft.com/office/drawing/2014/main" id="{6662BB3C-1C95-4CAC-B67E-80295D47F7AE}"/>
              </a:ext>
            </a:extLst>
          </p:cNvPr>
          <p:cNvCxnSpPr>
            <a:cxnSpLocks/>
          </p:cNvCxnSpPr>
          <p:nvPr/>
        </p:nvCxnSpPr>
        <p:spPr>
          <a:xfrm>
            <a:off x="1862697" y="4190813"/>
            <a:ext cx="2328472" cy="1862098"/>
          </a:xfrm>
          <a:prstGeom prst="curvedConnector3">
            <a:avLst>
              <a:gd name="adj1" fmla="val 50000"/>
            </a:avLst>
          </a:prstGeom>
          <a:ln w="57150">
            <a:solidFill>
              <a:srgbClr val="8EC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C400A44-A3E6-4312-ACB8-D7579EEA7183}"/>
              </a:ext>
            </a:extLst>
          </p:cNvPr>
          <p:cNvSpPr/>
          <p:nvPr/>
        </p:nvSpPr>
        <p:spPr>
          <a:xfrm rot="2035211">
            <a:off x="2055823" y="4133120"/>
            <a:ext cx="1727200" cy="1469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DEA4E2-58B2-4873-98A4-5A0DCB03A9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" b="13018"/>
          <a:stretch/>
        </p:blipFill>
        <p:spPr>
          <a:xfrm>
            <a:off x="650581" y="2750330"/>
            <a:ext cx="2683510" cy="27095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5323BC-2761-4D2A-806C-C16114D8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46" y="201604"/>
            <a:ext cx="2473487" cy="24734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D4B3787-4CAA-4CC2-B973-71D45C4C2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13" y="3776230"/>
            <a:ext cx="2822307" cy="2854035"/>
          </a:xfrm>
          <a:prstGeom prst="rect">
            <a:avLst/>
          </a:prstGeom>
        </p:spPr>
      </p:pic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5873F345-8CF1-48D2-BAC5-8EB4E0F4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55" y="927103"/>
            <a:ext cx="4795772" cy="543486"/>
          </a:xfrm>
        </p:spPr>
        <p:txBody>
          <a:bodyPr>
            <a:normAutofit fontScale="90000"/>
          </a:bodyPr>
          <a:lstStyle/>
          <a:p>
            <a:br>
              <a:rPr lang="ru-RU" dirty="0"/>
            </a:br>
            <a:r>
              <a:rPr lang="ru-RU" sz="49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Развитие интерфейсов</a:t>
            </a:r>
            <a:endParaRPr lang="ru-RU" sz="6700" b="1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81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25D349-A635-4027-B24A-65E05A5DE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36" y="898235"/>
            <a:ext cx="5451764" cy="545176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D3A89-4365-482A-A1F4-CE8A45A7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538"/>
            <a:ext cx="10345271" cy="1320240"/>
          </a:xfrm>
        </p:spPr>
        <p:txBody>
          <a:bodyPr>
            <a:normAutofit fontScale="90000"/>
          </a:bodyPr>
          <a:lstStyle/>
          <a:p>
            <a:br>
              <a:rPr lang="ru-RU" dirty="0"/>
            </a:br>
            <a:r>
              <a:rPr lang="ru-RU" sz="49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Виды экономической деятельности</a:t>
            </a:r>
            <a:br>
              <a:rPr lang="ru-RU" sz="67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</a:br>
            <a:endParaRPr lang="ru-RU" sz="6700" b="1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32B3DF-855A-4FAC-A2FD-F3F6C5788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82825"/>
            <a:ext cx="537787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Разработка компьютерного программного обеспечения</a:t>
            </a:r>
            <a:endParaRPr lang="ru-RU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Деятельность консультативная и работы в области компьютерных технологий</a:t>
            </a:r>
            <a:endParaRPr lang="ru-RU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Деятельность, связанная с использованием вычислительной техники и информационных технологий, прочая</a:t>
            </a:r>
            <a:endParaRPr lang="ru-RU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2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B1F2CB-7C67-4567-9254-A709A6AFA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29" y="1573159"/>
            <a:ext cx="5633882" cy="42254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D3A89-4365-482A-A1F4-CE8A45A7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538"/>
            <a:ext cx="10345271" cy="1320240"/>
          </a:xfrm>
        </p:spPr>
        <p:txBody>
          <a:bodyPr>
            <a:normAutofit fontScale="90000"/>
          </a:bodyPr>
          <a:lstStyle/>
          <a:p>
            <a:br>
              <a:rPr lang="ru-RU" dirty="0"/>
            </a:br>
            <a:r>
              <a:rPr lang="ru-RU" sz="49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Трудовые функции</a:t>
            </a:r>
            <a:br>
              <a:rPr lang="ru-RU" sz="67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</a:br>
            <a:endParaRPr lang="ru-RU" sz="6700" b="1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32B3DF-855A-4FAC-A2FD-F3F6C5788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176"/>
            <a:ext cx="6486236" cy="435133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3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Подготовка интерфейсной графики</a:t>
            </a:r>
            <a:endParaRPr lang="ru-RU" sz="33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3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Проектирование и дизайн интерфейса по готовому образцу или концепции интерфейса</a:t>
            </a:r>
            <a:endParaRPr lang="ru-RU" sz="33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3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Проектирование взаимодействия пользователя с системой</a:t>
            </a:r>
            <a:endParaRPr lang="ru-RU" sz="33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3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Оценка графического пользовательского интерфейса</a:t>
            </a:r>
            <a:endParaRPr lang="ru-RU" sz="33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3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Юзабилити-тестирование</a:t>
            </a:r>
            <a:endParaRPr lang="ru-RU" sz="33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3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Проектирование сложных графических пользовательских интерфейсов </a:t>
            </a:r>
            <a:endParaRPr lang="ru-RU" sz="33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0042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27C47EF-947C-4370-8F43-147E466F5A34}"/>
              </a:ext>
            </a:extLst>
          </p:cNvPr>
          <p:cNvSpPr txBox="1">
            <a:spLocks/>
          </p:cNvSpPr>
          <p:nvPr/>
        </p:nvSpPr>
        <p:spPr>
          <a:xfrm>
            <a:off x="3480476" y="2749650"/>
            <a:ext cx="5847736" cy="132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br>
              <a:rPr lang="ru-RU" sz="3200" dirty="0"/>
            </a:br>
            <a:r>
              <a:rPr lang="ru-RU" sz="3200" b="1" dirty="0" err="1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Психофизиологическиетребования</a:t>
            </a:r>
            <a:r>
              <a:rPr lang="ru-RU" sz="32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 к работнику</a:t>
            </a:r>
            <a:br>
              <a:rPr lang="ru-RU" sz="32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</a:br>
            <a:endParaRPr lang="ru-RU" sz="3200" b="1" dirty="0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DD9C4-1CAF-4024-A4D3-A5FA70B9543F}"/>
              </a:ext>
            </a:extLst>
          </p:cNvPr>
          <p:cNvSpPr txBox="1"/>
          <p:nvPr/>
        </p:nvSpPr>
        <p:spPr>
          <a:xfrm>
            <a:off x="722375" y="1660343"/>
            <a:ext cx="307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rgbClr val="66AE86"/>
                </a:solidFill>
                <a:latin typeface="Arial Black" panose="020B0A04020102020204" pitchFamily="34" charset="0"/>
              </a:rPr>
              <a:t>Мышление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76256-97B8-418B-B224-15370F731695}"/>
              </a:ext>
            </a:extLst>
          </p:cNvPr>
          <p:cNvSpPr txBox="1"/>
          <p:nvPr/>
        </p:nvSpPr>
        <p:spPr>
          <a:xfrm>
            <a:off x="4452761" y="5634736"/>
            <a:ext cx="28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66AE86"/>
                </a:solidFill>
                <a:latin typeface="Arial Black" panose="020B0A04020102020204" pitchFamily="34" charset="0"/>
              </a:rPr>
              <a:t>Внимание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9914E-289C-4B8B-A46F-39CCFEF3E9E0}"/>
              </a:ext>
            </a:extLst>
          </p:cNvPr>
          <p:cNvSpPr txBox="1"/>
          <p:nvPr/>
        </p:nvSpPr>
        <p:spPr>
          <a:xfrm>
            <a:off x="8986035" y="1313490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66AE86"/>
                </a:solidFill>
                <a:latin typeface="Arial Black" panose="020B0A04020102020204" pitchFamily="34" charset="0"/>
              </a:rPr>
              <a:t>Память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684B7-FEE4-41C5-AC0D-CC6A2B6413D3}"/>
              </a:ext>
            </a:extLst>
          </p:cNvPr>
          <p:cNvSpPr txBox="1"/>
          <p:nvPr/>
        </p:nvSpPr>
        <p:spPr>
          <a:xfrm>
            <a:off x="7383730" y="4757573"/>
            <a:ext cx="4381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rgbClr val="66AE86"/>
                </a:solidFill>
                <a:latin typeface="Arial Black" panose="020B0A04020102020204" pitchFamily="34" charset="0"/>
              </a:rPr>
              <a:t>Эмоциональная</a:t>
            </a:r>
          </a:p>
          <a:p>
            <a:pPr algn="ctr"/>
            <a:r>
              <a:rPr lang="ru-RU" sz="3600" dirty="0">
                <a:solidFill>
                  <a:srgbClr val="66AE86"/>
                </a:solidFill>
                <a:latin typeface="Arial Black" panose="020B0A04020102020204" pitchFamily="34" charset="0"/>
              </a:rPr>
              <a:t>устойчивость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2B7DF-8207-4402-AC89-90F485FE414B}"/>
              </a:ext>
            </a:extLst>
          </p:cNvPr>
          <p:cNvSpPr txBox="1"/>
          <p:nvPr/>
        </p:nvSpPr>
        <p:spPr>
          <a:xfrm>
            <a:off x="4452761" y="575914"/>
            <a:ext cx="3286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rgbClr val="66AE86"/>
                </a:solidFill>
                <a:latin typeface="Arial Black" panose="020B0A04020102020204" pitchFamily="34" charset="0"/>
              </a:rPr>
              <a:t>Творческий</a:t>
            </a:r>
          </a:p>
          <a:p>
            <a:pPr algn="ctr"/>
            <a:r>
              <a:rPr lang="ru-RU" sz="3600" dirty="0">
                <a:solidFill>
                  <a:srgbClr val="66AE86"/>
                </a:solidFill>
                <a:latin typeface="Arial Black" panose="020B0A04020102020204" pitchFamily="34" charset="0"/>
              </a:rPr>
              <a:t>потенциал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F8715C-16EB-4384-AF37-5C78818434F8}"/>
              </a:ext>
            </a:extLst>
          </p:cNvPr>
          <p:cNvSpPr txBox="1"/>
          <p:nvPr/>
        </p:nvSpPr>
        <p:spPr>
          <a:xfrm>
            <a:off x="291026" y="4832986"/>
            <a:ext cx="455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66AE86"/>
                </a:solidFill>
                <a:latin typeface="Arial Black" panose="020B0A04020102020204" pitchFamily="34" charset="0"/>
              </a:rPr>
              <a:t>Ответственность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54E2DC2-D006-450E-9E66-7620909BA64A}"/>
              </a:ext>
            </a:extLst>
          </p:cNvPr>
          <p:cNvCxnSpPr>
            <a:cxnSpLocks/>
          </p:cNvCxnSpPr>
          <p:nvPr/>
        </p:nvCxnSpPr>
        <p:spPr>
          <a:xfrm flipV="1">
            <a:off x="6086166" y="1776242"/>
            <a:ext cx="0" cy="8822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F77F8B4-FAFF-4A0D-A4E1-FB5BAC9B9AC7}"/>
              </a:ext>
            </a:extLst>
          </p:cNvPr>
          <p:cNvCxnSpPr>
            <a:cxnSpLocks/>
          </p:cNvCxnSpPr>
          <p:nvPr/>
        </p:nvCxnSpPr>
        <p:spPr>
          <a:xfrm flipV="1">
            <a:off x="9328212" y="2076581"/>
            <a:ext cx="594853" cy="7115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1DF5E14-B4A6-4C4B-A4BC-7CC856E2F132}"/>
              </a:ext>
            </a:extLst>
          </p:cNvPr>
          <p:cNvCxnSpPr>
            <a:cxnSpLocks/>
          </p:cNvCxnSpPr>
          <p:nvPr/>
        </p:nvCxnSpPr>
        <p:spPr>
          <a:xfrm>
            <a:off x="6086166" y="4228160"/>
            <a:ext cx="0" cy="1338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08A9447-EEDE-419B-8F55-ED2231BBAA35}"/>
              </a:ext>
            </a:extLst>
          </p:cNvPr>
          <p:cNvCxnSpPr>
            <a:cxnSpLocks/>
          </p:cNvCxnSpPr>
          <p:nvPr/>
        </p:nvCxnSpPr>
        <p:spPr>
          <a:xfrm>
            <a:off x="8436814" y="4006894"/>
            <a:ext cx="721316" cy="8136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3116EAE-E520-4B36-B605-479BF3E42B59}"/>
              </a:ext>
            </a:extLst>
          </p:cNvPr>
          <p:cNvCxnSpPr>
            <a:cxnSpLocks/>
          </p:cNvCxnSpPr>
          <p:nvPr/>
        </p:nvCxnSpPr>
        <p:spPr>
          <a:xfrm flipH="1">
            <a:off x="3075046" y="4098689"/>
            <a:ext cx="653843" cy="5988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03C1D42F-BB2E-4642-857F-DBD5BEBD5632}"/>
              </a:ext>
            </a:extLst>
          </p:cNvPr>
          <p:cNvCxnSpPr>
            <a:cxnSpLocks/>
          </p:cNvCxnSpPr>
          <p:nvPr/>
        </p:nvCxnSpPr>
        <p:spPr>
          <a:xfrm flipH="1" flipV="1">
            <a:off x="2620522" y="2382471"/>
            <a:ext cx="624347" cy="734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6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36C8C6-7D25-4410-81F0-6E32C13F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29" y="3687097"/>
            <a:ext cx="3170903" cy="3170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68FAA31-0CE7-4099-884F-D7580A465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37" y="0"/>
            <a:ext cx="4040763" cy="303816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BB027B-68B6-4F45-9791-2D38404D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20" y="2533573"/>
            <a:ext cx="2131142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Знания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F4C469-5809-418B-9789-8B917FBE1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75" y="3573999"/>
            <a:ext cx="3546987" cy="2323588"/>
          </a:xfrm>
        </p:spPr>
        <p:txBody>
          <a:bodyPr/>
          <a:lstStyle/>
          <a:p>
            <a:r>
              <a:rPr lang="ru-RU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Дизайн интерфейсов</a:t>
            </a:r>
          </a:p>
          <a:p>
            <a:r>
              <a:rPr lang="ru-RU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Интерактивность и UX-дизайн</a:t>
            </a:r>
          </a:p>
          <a:p>
            <a:r>
              <a:rPr lang="ru-RU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Технические аспекты</a:t>
            </a:r>
          </a:p>
          <a:p>
            <a:r>
              <a:rPr lang="ru-RU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Тренды в дизайне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FF14C33-34FA-4B86-B21A-24652F947956}"/>
              </a:ext>
            </a:extLst>
          </p:cNvPr>
          <p:cNvSpPr txBox="1">
            <a:spLocks/>
          </p:cNvSpPr>
          <p:nvPr/>
        </p:nvSpPr>
        <p:spPr>
          <a:xfrm>
            <a:off x="4900151" y="0"/>
            <a:ext cx="2391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Навыки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8AF1143-91A4-4E05-9067-C705F9BCAAB5}"/>
              </a:ext>
            </a:extLst>
          </p:cNvPr>
          <p:cNvSpPr txBox="1">
            <a:spLocks/>
          </p:cNvSpPr>
          <p:nvPr/>
        </p:nvSpPr>
        <p:spPr>
          <a:xfrm>
            <a:off x="4401016" y="1071868"/>
            <a:ext cx="3546987" cy="34422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Владение дизайн-инструментами</a:t>
            </a:r>
          </a:p>
          <a:p>
            <a:r>
              <a:rPr lang="ru-RU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Прототипирование</a:t>
            </a:r>
          </a:p>
          <a:p>
            <a:r>
              <a:rPr lang="ru-RU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Коммуникация</a:t>
            </a:r>
            <a:endParaRPr lang="ru-RU" sz="2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Тестирование и исследование</a:t>
            </a:r>
          </a:p>
          <a:p>
            <a:r>
              <a:rPr lang="ru-RU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Организационные навыки</a:t>
            </a:r>
            <a:endParaRPr lang="ru-RU" sz="2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8D5C36B-AB62-44C9-8ACA-0652C9B5C3A0}"/>
              </a:ext>
            </a:extLst>
          </p:cNvPr>
          <p:cNvSpPr txBox="1">
            <a:spLocks/>
          </p:cNvSpPr>
          <p:nvPr/>
        </p:nvSpPr>
        <p:spPr>
          <a:xfrm>
            <a:off x="8015748" y="3954768"/>
            <a:ext cx="3546987" cy="3442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Инновационное мышление</a:t>
            </a:r>
            <a:endParaRPr lang="ru-RU" sz="2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Визуализация</a:t>
            </a:r>
          </a:p>
          <a:p>
            <a:r>
              <a:rPr lang="ru-RU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Эстетический вкус</a:t>
            </a:r>
            <a:endParaRPr lang="ru-RU" sz="2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B0527D4-E0C4-4C79-8854-78FB711C5DFF}"/>
              </a:ext>
            </a:extLst>
          </p:cNvPr>
          <p:cNvSpPr txBox="1">
            <a:spLocks/>
          </p:cNvSpPr>
          <p:nvPr/>
        </p:nvSpPr>
        <p:spPr>
          <a:xfrm>
            <a:off x="8151237" y="2887560"/>
            <a:ext cx="25785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Творчество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46C36A0-C778-4E7C-9EEF-B9A9FAC48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" y="0"/>
            <a:ext cx="3698586" cy="262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49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5347D4-7862-4B94-A84E-6C5CB0216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95" y="1539161"/>
            <a:ext cx="6933006" cy="46378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688348-402E-4C9D-839C-4D905E8A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Пути получения профессии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AAB8F-9B4D-41E2-8546-C9708B3E1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26626" cy="435133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Высшее учебное заведение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Онлайн-курсы</a:t>
            </a:r>
          </a:p>
          <a:p>
            <a:pPr marL="342900" lvl="0" indent="-342900" algn="l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Видео-уроки</a:t>
            </a:r>
            <a:endParaRPr lang="ru-RU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Специализированная литература</a:t>
            </a:r>
            <a:endParaRPr lang="ru-RU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03600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176</Words>
  <Application>Microsoft Office PowerPoint</Application>
  <PresentationFormat>Широкоэкранный</PresentationFormat>
  <Paragraphs>49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Symbol</vt:lpstr>
      <vt:lpstr>Times New Roman</vt:lpstr>
      <vt:lpstr>Тема Office</vt:lpstr>
      <vt:lpstr>Дизайнер интерфейсов</vt:lpstr>
      <vt:lpstr> Профессия “дизайнер интерфейсов” </vt:lpstr>
      <vt:lpstr> Зарплаты </vt:lpstr>
      <vt:lpstr> Развитие интерфейсов</vt:lpstr>
      <vt:lpstr> Виды экономической деятельности </vt:lpstr>
      <vt:lpstr> Трудовые функции </vt:lpstr>
      <vt:lpstr>Презентация PowerPoint</vt:lpstr>
      <vt:lpstr>Знания</vt:lpstr>
      <vt:lpstr>Пути получения профессии</vt:lpstr>
      <vt:lpstr> 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Дизайнер интерфейсов</dc:title>
  <dc:creator>zeloniyosminog@gmail.com</dc:creator>
  <cp:lastModifiedBy>zeloniyosminog@gmail.com</cp:lastModifiedBy>
  <cp:revision>15</cp:revision>
  <dcterms:created xsi:type="dcterms:W3CDTF">2023-11-09T14:58:03Z</dcterms:created>
  <dcterms:modified xsi:type="dcterms:W3CDTF">2023-11-10T08:32:57Z</dcterms:modified>
</cp:coreProperties>
</file>